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78" r:id="rId3"/>
    <p:sldId id="257" r:id="rId4"/>
    <p:sldId id="258" r:id="rId5"/>
    <p:sldId id="262" r:id="rId6"/>
    <p:sldId id="259" r:id="rId7"/>
    <p:sldId id="260" r:id="rId8"/>
    <p:sldId id="261" r:id="rId9"/>
    <p:sldId id="263" r:id="rId10"/>
    <p:sldId id="264" r:id="rId11"/>
    <p:sldId id="265" r:id="rId12"/>
    <p:sldId id="266" r:id="rId13"/>
    <p:sldId id="274" r:id="rId14"/>
    <p:sldId id="276" r:id="rId15"/>
    <p:sldId id="275" r:id="rId16"/>
    <p:sldId id="277" r:id="rId17"/>
    <p:sldId id="269" r:id="rId18"/>
    <p:sldId id="268" r:id="rId19"/>
    <p:sldId id="271" r:id="rId20"/>
    <p:sldId id="267" r:id="rId21"/>
  </p:sldIdLst>
  <p:sldSz cx="9144000" cy="6858000" type="screen4x3"/>
  <p:notesSz cx="6858000" cy="9144000"/>
  <p:defaultTextStyle>
    <a:defPPr>
      <a:defRPr lang="ar-EG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>
      <p:cViewPr varScale="1">
        <p:scale>
          <a:sx n="67" d="100"/>
          <a:sy n="67" d="100"/>
        </p:scale>
        <p:origin x="1476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115596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43722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785111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864695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791205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172104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952164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254903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776653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971316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E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582955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0DCBE-5554-4855-B8CF-75BA4064F790}" type="datetimeFigureOut">
              <a:rPr lang="ar-EG" smtClean="0"/>
              <a:t>17/04/1446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7A64F-5D85-4EF4-9055-AD7A1910017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230427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EG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10700" b="1" dirty="0"/>
              <a:t>Introduction</a:t>
            </a:r>
            <a:endParaRPr lang="ar-EG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Tawfiq Barhoom</a:t>
            </a:r>
          </a:p>
          <a:p>
            <a:r>
              <a:rPr lang="en-US" dirty="0"/>
              <a:t>20232</a:t>
            </a:r>
            <a:endParaRPr lang="ar-EG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5F38ED2-C864-EE1A-A120-E65C30F6D7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83485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76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16"/>
    </mc:Choice>
    <mc:Fallback xmlns="">
      <p:transition spd="slow" advTm="58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b="1" dirty="0"/>
              <a:t>PHP document Consist: </a:t>
            </a:r>
          </a:p>
          <a:p>
            <a:pPr lvl="1" algn="l" rtl="0"/>
            <a:r>
              <a:rPr lang="en-US" dirty="0"/>
              <a:t>HTML + JavaScript + CSS + PHP code</a:t>
            </a:r>
          </a:p>
          <a:p>
            <a:pPr algn="l" rtl="0"/>
            <a:r>
              <a:rPr lang="en-US" dirty="0"/>
              <a:t>HTML + JavaScript + CSS </a:t>
            </a:r>
            <a:r>
              <a:rPr lang="en-US" dirty="0">
                <a:sym typeface="Wingdings" pitchFamily="2" charset="2"/>
              </a:rPr>
              <a:t> rendered at </a:t>
            </a:r>
            <a:r>
              <a:rPr lang="en-US" b="1" u="sng" dirty="0">
                <a:solidFill>
                  <a:schemeClr val="accent1"/>
                </a:solidFill>
                <a:sym typeface="Wingdings" pitchFamily="2" charset="2"/>
              </a:rPr>
              <a:t>client side</a:t>
            </a:r>
          </a:p>
          <a:p>
            <a:pPr algn="l" rtl="0"/>
            <a:r>
              <a:rPr lang="en-US" dirty="0">
                <a:sym typeface="Wingdings" pitchFamily="2" charset="2"/>
              </a:rPr>
              <a:t>PHP code interpreted at </a:t>
            </a:r>
            <a:r>
              <a:rPr lang="en-US" b="1" u="sng" dirty="0">
                <a:solidFill>
                  <a:srgbClr val="FF0000"/>
                </a:solidFill>
                <a:sym typeface="Wingdings" pitchFamily="2" charset="2"/>
              </a:rPr>
              <a:t>server side </a:t>
            </a:r>
            <a:r>
              <a:rPr lang="en-US" dirty="0">
                <a:sym typeface="Wingdings" pitchFamily="2" charset="2"/>
              </a:rPr>
              <a:t> result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any thing</a:t>
            </a:r>
            <a:r>
              <a:rPr lang="en-US" dirty="0">
                <a:sym typeface="Wingdings" pitchFamily="2" charset="2"/>
              </a:rPr>
              <a:t>,  but usually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html</a:t>
            </a:r>
            <a:r>
              <a:rPr lang="en-US" dirty="0">
                <a:sym typeface="Wingdings" pitchFamily="2" charset="2"/>
              </a:rPr>
              <a:t> tags </a:t>
            </a:r>
            <a:r>
              <a:rPr lang="en-US" dirty="0"/>
              <a:t>+ JavaScript + CSS</a:t>
            </a:r>
            <a:r>
              <a:rPr lang="en-US" dirty="0">
                <a:sym typeface="Wingdings" pitchFamily="2" charset="2"/>
              </a:rPr>
              <a:t>  rendered at </a:t>
            </a:r>
            <a:r>
              <a:rPr lang="en-US" b="1" u="sng" dirty="0">
                <a:solidFill>
                  <a:schemeClr val="accent1"/>
                </a:solidFill>
                <a:sym typeface="Wingdings" pitchFamily="2" charset="2"/>
              </a:rPr>
              <a:t>client side</a:t>
            </a:r>
          </a:p>
          <a:p>
            <a:pPr algn="l" rtl="0">
              <a:lnSpc>
                <a:spcPct val="80000"/>
              </a:lnSpc>
            </a:pPr>
            <a:r>
              <a:rPr lang="en-US" dirty="0"/>
              <a:t>embedded within a 	</a:t>
            </a:r>
            <a:r>
              <a:rPr lang="en-US" b="1" dirty="0">
                <a:solidFill>
                  <a:schemeClr val="accent3"/>
                </a:solidFill>
              </a:rPr>
              <a:t>&lt;?</a:t>
            </a:r>
            <a:r>
              <a:rPr lang="en-US" b="1" dirty="0" err="1">
                <a:solidFill>
                  <a:schemeClr val="accent3"/>
                </a:solidFill>
              </a:rPr>
              <a:t>php</a:t>
            </a:r>
            <a:r>
              <a:rPr lang="en-US" b="1" dirty="0">
                <a:solidFill>
                  <a:schemeClr val="accent3"/>
                </a:solidFill>
              </a:rPr>
              <a:t> … ?&gt; </a:t>
            </a:r>
            <a:r>
              <a:rPr lang="en-US" dirty="0"/>
              <a:t>tag</a:t>
            </a:r>
            <a:endParaRPr lang="ar-EG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ECA8C47-0659-019A-5883-AE15083E1C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56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618"/>
    </mc:Choice>
    <mc:Fallback xmlns="">
      <p:transition spd="slow" advTm="150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 rtl="0">
              <a:buFontTx/>
              <a:buNone/>
            </a:pPr>
            <a:r>
              <a:rPr lang="en-GB" dirty="0"/>
              <a:t>&lt;html&gt;</a:t>
            </a:r>
            <a:endParaRPr lang="en-IE" dirty="0"/>
          </a:p>
          <a:p>
            <a:pPr algn="l" rtl="0">
              <a:buFontTx/>
              <a:buNone/>
            </a:pPr>
            <a:r>
              <a:rPr lang="en-GB" dirty="0"/>
              <a:t>&lt;head&gt;</a:t>
            </a:r>
            <a:endParaRPr lang="en-IE" dirty="0"/>
          </a:p>
          <a:p>
            <a:pPr algn="l" rtl="0">
              <a:buFontTx/>
              <a:buNone/>
            </a:pPr>
            <a:r>
              <a:rPr lang="en-GB" dirty="0"/>
              <a:t>&lt;title&gt;PHP test&lt;/title&gt;</a:t>
            </a:r>
            <a:endParaRPr lang="en-IE" dirty="0"/>
          </a:p>
          <a:p>
            <a:pPr algn="l" rtl="0">
              <a:buFontTx/>
              <a:buNone/>
            </a:pPr>
            <a:r>
              <a:rPr lang="en-GB" dirty="0"/>
              <a:t>&lt;/head&gt;</a:t>
            </a:r>
          </a:p>
          <a:p>
            <a:pPr algn="l" rtl="0">
              <a:buFontTx/>
              <a:buNone/>
            </a:pPr>
            <a:r>
              <a:rPr lang="en-GB" dirty="0"/>
              <a:t>&lt;body&gt;</a:t>
            </a:r>
          </a:p>
          <a:p>
            <a:pPr algn="l" rtl="0">
              <a:buFontTx/>
              <a:buNone/>
            </a:pPr>
            <a:r>
              <a:rPr lang="en-GB" dirty="0">
                <a:solidFill>
                  <a:srgbClr val="FF0000"/>
                </a:solidFill>
              </a:rPr>
              <a:t>&lt;?</a:t>
            </a:r>
            <a:r>
              <a:rPr lang="en-GB" dirty="0" err="1">
                <a:solidFill>
                  <a:srgbClr val="FF0000"/>
                </a:solidFill>
              </a:rPr>
              <a:t>php</a:t>
            </a:r>
            <a:r>
              <a:rPr lang="en-GB" dirty="0"/>
              <a:t> </a:t>
            </a:r>
            <a:r>
              <a:rPr lang="en-GB" b="1" dirty="0">
                <a:solidFill>
                  <a:schemeClr val="accent1"/>
                </a:solidFill>
              </a:rPr>
              <a:t>echo “</a:t>
            </a:r>
            <a:r>
              <a:rPr lang="en-IE" b="1" dirty="0">
                <a:solidFill>
                  <a:schemeClr val="accent1"/>
                </a:solidFill>
              </a:rPr>
              <a:t>&lt;p&gt;</a:t>
            </a:r>
            <a:r>
              <a:rPr lang="en-GB" b="1" dirty="0">
                <a:solidFill>
                  <a:schemeClr val="accent1"/>
                </a:solidFill>
              </a:rPr>
              <a:t>Hello World&lt;</a:t>
            </a:r>
            <a:r>
              <a:rPr lang="en-IE" b="1" dirty="0">
                <a:solidFill>
                  <a:schemeClr val="accent1"/>
                </a:solidFill>
              </a:rPr>
              <a:t>/</a:t>
            </a:r>
            <a:r>
              <a:rPr lang="en-GB" b="1" dirty="0">
                <a:solidFill>
                  <a:schemeClr val="accent1"/>
                </a:solidFill>
              </a:rPr>
              <a:t>p&gt;"; </a:t>
            </a:r>
            <a:r>
              <a:rPr lang="en-IE" b="1" dirty="0">
                <a:solidFill>
                  <a:schemeClr val="accent1"/>
                </a:solidFill>
              </a:rPr>
              <a:t>  </a:t>
            </a:r>
            <a:r>
              <a:rPr lang="en-GB" dirty="0">
                <a:solidFill>
                  <a:srgbClr val="FF0000"/>
                </a:solidFill>
              </a:rPr>
              <a:t>?&gt;</a:t>
            </a:r>
          </a:p>
          <a:p>
            <a:pPr algn="l" rtl="0">
              <a:buFontTx/>
              <a:buNone/>
            </a:pPr>
            <a:r>
              <a:rPr lang="en-GB" dirty="0"/>
              <a:t> &lt;/body&gt;</a:t>
            </a:r>
            <a:endParaRPr lang="en-IE" dirty="0"/>
          </a:p>
          <a:p>
            <a:pPr algn="l" rtl="0">
              <a:buFontTx/>
              <a:buNone/>
            </a:pPr>
            <a:r>
              <a:rPr lang="en-GB" dirty="0"/>
              <a:t>&lt;/html&gt;</a:t>
            </a:r>
          </a:p>
          <a:p>
            <a:pPr marL="0" indent="0" algn="l" rtl="0">
              <a:buNone/>
            </a:pPr>
            <a:endParaRPr lang="ar-EG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BD8EA31-1835-D55F-9AEC-2C8AD6C2DF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5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5"/>
    </mc:Choice>
    <mc:Fallback xmlns="">
      <p:transition spd="slow" advTm="1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>
              <a:lnSpc>
                <a:spcPct val="90000"/>
              </a:lnSpc>
              <a:buFontTx/>
              <a:buNone/>
            </a:pPr>
            <a:r>
              <a:rPr lang="en-GB" dirty="0"/>
              <a:t>&lt;html&gt;</a:t>
            </a:r>
          </a:p>
          <a:p>
            <a:pPr algn="l" rtl="0">
              <a:lnSpc>
                <a:spcPct val="90000"/>
              </a:lnSpc>
              <a:buFontTx/>
              <a:buNone/>
            </a:pPr>
            <a:r>
              <a:rPr lang="en-GB" dirty="0"/>
              <a:t>&lt;head&gt;</a:t>
            </a:r>
          </a:p>
          <a:p>
            <a:pPr algn="l" rtl="0">
              <a:lnSpc>
                <a:spcPct val="90000"/>
              </a:lnSpc>
              <a:buFontTx/>
              <a:buNone/>
            </a:pPr>
            <a:r>
              <a:rPr lang="en-GB" dirty="0"/>
              <a:t>&lt;title&gt;PHP test&lt;/title&gt;</a:t>
            </a:r>
          </a:p>
          <a:p>
            <a:pPr algn="l" rtl="0">
              <a:lnSpc>
                <a:spcPct val="90000"/>
              </a:lnSpc>
              <a:buFontTx/>
              <a:buNone/>
            </a:pPr>
            <a:r>
              <a:rPr lang="en-GB" dirty="0"/>
              <a:t>&lt;/head&gt;</a:t>
            </a:r>
          </a:p>
          <a:p>
            <a:pPr algn="l" rtl="0">
              <a:lnSpc>
                <a:spcPct val="90000"/>
              </a:lnSpc>
              <a:buFontTx/>
              <a:buNone/>
            </a:pPr>
            <a:r>
              <a:rPr lang="en-GB" dirty="0"/>
              <a:t>&lt;body&gt;</a:t>
            </a:r>
          </a:p>
          <a:p>
            <a:pPr algn="l" rtl="0">
              <a:lnSpc>
                <a:spcPct val="90000"/>
              </a:lnSpc>
              <a:buFontTx/>
              <a:buNone/>
            </a:pPr>
            <a:r>
              <a:rPr lang="en-GB" dirty="0">
                <a:solidFill>
                  <a:srgbClr val="FF0000"/>
                </a:solidFill>
              </a:rPr>
              <a:t>&lt;p&gt;Hello world!&lt;/</a:t>
            </a:r>
            <a:r>
              <a:rPr lang="en-GB">
                <a:solidFill>
                  <a:srgbClr val="FF0000"/>
                </a:solidFill>
              </a:rPr>
              <a:t>p&gt;</a:t>
            </a:r>
          </a:p>
          <a:p>
            <a:pPr algn="l" rtl="0">
              <a:lnSpc>
                <a:spcPct val="90000"/>
              </a:lnSpc>
              <a:buFontTx/>
              <a:buNone/>
            </a:pPr>
            <a:r>
              <a:rPr lang="en-GB"/>
              <a:t>&lt;/</a:t>
            </a:r>
            <a:r>
              <a:rPr lang="en-GB" dirty="0"/>
              <a:t>body&gt;</a:t>
            </a:r>
          </a:p>
          <a:p>
            <a:pPr algn="l" rtl="0">
              <a:lnSpc>
                <a:spcPct val="90000"/>
              </a:lnSpc>
              <a:buFontTx/>
              <a:buNone/>
            </a:pPr>
            <a:r>
              <a:rPr lang="en-GB" dirty="0"/>
              <a:t>&lt;/html&gt;</a:t>
            </a:r>
          </a:p>
          <a:p>
            <a:pPr marL="0" indent="0" algn="l" rtl="0">
              <a:buNone/>
            </a:pPr>
            <a:endParaRPr lang="ar-EG" dirty="0"/>
          </a:p>
        </p:txBody>
      </p:sp>
      <p:sp>
        <p:nvSpPr>
          <p:cNvPr id="4" name="Rectangle 3"/>
          <p:cNvSpPr/>
          <p:nvPr/>
        </p:nvSpPr>
        <p:spPr>
          <a:xfrm rot="17847605">
            <a:off x="4635013" y="3483097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IE" b="1" dirty="0">
                <a:solidFill>
                  <a:srgbClr val="FF0000"/>
                </a:solidFill>
              </a:rPr>
              <a:t>PHP code has been replaced, in the message body, by its output</a:t>
            </a:r>
            <a:endParaRPr lang="en-GB" b="1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D88A47F-4F20-1B3A-E47A-517DBB419B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11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487"/>
    </mc:Choice>
    <mc:Fallback xmlns="">
      <p:transition spd="slow" advTm="21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525963"/>
          </a:xfrm>
        </p:spPr>
        <p:txBody>
          <a:bodyPr/>
          <a:lstStyle/>
          <a:p>
            <a:pPr marL="0" indent="0" algn="l" rtl="0">
              <a:buNone/>
            </a:pPr>
            <a:r>
              <a:rPr lang="en-US" dirty="0"/>
              <a:t>Server side       </a:t>
            </a:r>
            <a:r>
              <a:rPr lang="en-US" dirty="0" err="1"/>
              <a:t>Vs</a:t>
            </a:r>
            <a:r>
              <a:rPr lang="en-US" dirty="0"/>
              <a:t>            Client side</a:t>
            </a:r>
          </a:p>
          <a:p>
            <a:pPr marL="0" indent="0" algn="l" rtl="0">
              <a:buNone/>
            </a:pPr>
            <a:r>
              <a:rPr lang="en-US" dirty="0"/>
              <a:t>PHP                    </a:t>
            </a:r>
            <a:r>
              <a:rPr lang="en-US" dirty="0" err="1"/>
              <a:t>Vs</a:t>
            </a:r>
            <a:r>
              <a:rPr lang="en-US" dirty="0"/>
              <a:t>     HTML + CSS + </a:t>
            </a:r>
            <a:r>
              <a:rPr lang="en-US" dirty="0" err="1"/>
              <a:t>javascript</a:t>
            </a:r>
            <a:r>
              <a:rPr lang="en-US" dirty="0"/>
              <a:t> </a:t>
            </a:r>
          </a:p>
          <a:p>
            <a:pPr marL="0" indent="0" algn="l" rtl="0">
              <a:buNone/>
            </a:pPr>
            <a:r>
              <a:rPr lang="en-GB" dirty="0"/>
              <a:t>Apache Server  </a:t>
            </a:r>
            <a:r>
              <a:rPr lang="en-GB" dirty="0" err="1"/>
              <a:t>Vs</a:t>
            </a:r>
            <a:r>
              <a:rPr lang="en-GB" dirty="0"/>
              <a:t>    Browser</a:t>
            </a:r>
            <a:endParaRPr lang="en-US" dirty="0"/>
          </a:p>
          <a:p>
            <a:pPr marL="0" indent="0" algn="l" rtl="0">
              <a:buNone/>
            </a:pPr>
            <a:endParaRPr lang="en-US" dirty="0"/>
          </a:p>
          <a:p>
            <a:pPr marL="0" indent="0" algn="l" rtl="0">
              <a:buNone/>
            </a:pPr>
            <a:r>
              <a:rPr lang="en-US" dirty="0"/>
              <a:t>PHP </a:t>
            </a:r>
            <a:r>
              <a:rPr lang="en-US" dirty="0">
                <a:sym typeface="Wingdings" pitchFamily="2" charset="2"/>
              </a:rPr>
              <a:t> </a:t>
            </a:r>
            <a:r>
              <a:rPr lang="en-US" sz="4400" b="1" dirty="0">
                <a:solidFill>
                  <a:srgbClr val="00B050"/>
                </a:solidFill>
              </a:rPr>
              <a:t>HTML + CSS + </a:t>
            </a:r>
            <a:r>
              <a:rPr lang="en-US" sz="4400" b="1" dirty="0" err="1">
                <a:solidFill>
                  <a:srgbClr val="00B050"/>
                </a:solidFill>
              </a:rPr>
              <a:t>javascript</a:t>
            </a:r>
            <a:r>
              <a:rPr lang="en-US" sz="4400" b="1" dirty="0">
                <a:solidFill>
                  <a:srgbClr val="00B050"/>
                </a:solidFill>
              </a:rPr>
              <a:t> </a:t>
            </a:r>
            <a:endParaRPr lang="ar-EG" b="1" dirty="0">
              <a:solidFill>
                <a:srgbClr val="00B05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2711D58-CF64-DBB0-84CD-F9955A75C7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33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496"/>
    </mc:Choice>
    <mc:Fallback xmlns="">
      <p:transition spd="slow" advTm="84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58580"/>
            <a:ext cx="8712968" cy="648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AEFD6E1-6014-0642-832E-C869879283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48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43"/>
    </mc:Choice>
    <mc:Fallback xmlns="">
      <p:transition spd="slow" advTm="55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Database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600200"/>
            <a:ext cx="8712968" cy="4525963"/>
          </a:xfrm>
        </p:spPr>
        <p:txBody>
          <a:bodyPr>
            <a:normAutofit fontScale="92500" lnSpcReduction="10000"/>
          </a:bodyPr>
          <a:lstStyle/>
          <a:p>
            <a:pPr algn="l" rtl="0"/>
            <a:r>
              <a:rPr lang="en-US" sz="2800" dirty="0"/>
              <a:t>A </a:t>
            </a:r>
            <a:r>
              <a:rPr lang="en-US" sz="2800" b="1" dirty="0"/>
              <a:t>database</a:t>
            </a:r>
            <a:r>
              <a:rPr lang="en-US" sz="2800" dirty="0"/>
              <a:t> is an organized collection of data whose content must be </a:t>
            </a:r>
            <a:r>
              <a:rPr lang="en-US" sz="2800" i="1" dirty="0"/>
              <a:t>quickly</a:t>
            </a:r>
            <a:r>
              <a:rPr lang="en-US" sz="2800" dirty="0"/>
              <a:t> and </a:t>
            </a:r>
            <a:r>
              <a:rPr lang="en-US" sz="2800" i="1" dirty="0"/>
              <a:t>easily (</a:t>
            </a:r>
            <a:r>
              <a:rPr lang="en-US" sz="2400" dirty="0"/>
              <a:t>Accessed,  Managed, Updated)</a:t>
            </a:r>
          </a:p>
          <a:p>
            <a:pPr algn="l" rtl="0"/>
            <a:r>
              <a:rPr lang="en-US" sz="2800" dirty="0"/>
              <a:t>A </a:t>
            </a:r>
            <a:r>
              <a:rPr lang="en-US" sz="2800" b="1" dirty="0"/>
              <a:t>relational database</a:t>
            </a:r>
            <a:r>
              <a:rPr lang="en-US" sz="2800" dirty="0"/>
              <a:t> is one whose data are split up into </a:t>
            </a:r>
            <a:r>
              <a:rPr lang="en-US" sz="2800" b="1" dirty="0"/>
              <a:t>tables</a:t>
            </a:r>
            <a:r>
              <a:rPr lang="en-US" sz="2800" dirty="0"/>
              <a:t>, sometimes called </a:t>
            </a:r>
            <a:r>
              <a:rPr lang="en-US" sz="2800" b="1" dirty="0"/>
              <a:t>relations</a:t>
            </a:r>
          </a:p>
          <a:p>
            <a:pPr algn="l" rtl="0"/>
            <a:r>
              <a:rPr lang="en-US" dirty="0"/>
              <a:t>Structured Query Language (SQL)</a:t>
            </a:r>
          </a:p>
          <a:p>
            <a:pPr lvl="1" algn="l" rtl="0"/>
            <a:r>
              <a:rPr lang="en-US" dirty="0"/>
              <a:t>Allows for complete</a:t>
            </a:r>
          </a:p>
          <a:p>
            <a:pPr lvl="2" algn="l" rtl="0"/>
            <a:r>
              <a:rPr lang="en-US" dirty="0"/>
              <a:t>Table Creation, Deletion, Editing</a:t>
            </a:r>
          </a:p>
          <a:p>
            <a:pPr lvl="2" algn="l" rtl="0"/>
            <a:r>
              <a:rPr lang="en-US" dirty="0"/>
              <a:t>Data extraction (Queries)</a:t>
            </a:r>
          </a:p>
          <a:p>
            <a:pPr algn="l" rtl="0"/>
            <a:r>
              <a:rPr lang="en-US" dirty="0"/>
              <a:t>MySQL server – DBMS</a:t>
            </a:r>
          </a:p>
          <a:p>
            <a:pPr lvl="1" algn="l" rtl="0"/>
            <a:r>
              <a:rPr lang="en-US" dirty="0"/>
              <a:t>PHP connected with to access the data </a:t>
            </a:r>
          </a:p>
          <a:p>
            <a:pPr algn="l" rtl="0"/>
            <a:endParaRPr lang="ar-EG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FF71EC1-6296-BDD9-A11F-B3A9F9C38A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737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261"/>
    </mc:Choice>
    <mc:Fallback xmlns="">
      <p:transition spd="slow" advTm="25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76" y="620688"/>
            <a:ext cx="8814412" cy="5421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D2E4087-3EC3-55B6-5FFC-696E40C5F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8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573"/>
    </mc:Choice>
    <mc:Fallback xmlns="">
      <p:transition spd="slow" advTm="88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tbarhoom\Desktop\3tier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981075"/>
            <a:ext cx="8853488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D218D35-845F-64FC-924E-98A384F72A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67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746"/>
    </mc:Choice>
    <mc:Fallback xmlns="">
      <p:transition spd="slow" advTm="77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cs typeface="Times New Roman" pitchFamily="18" charset="0"/>
              </a:rPr>
              <a:t> System Architecture</a:t>
            </a:r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algn="l" rtl="0" eaLnBrk="1" hangingPunct="1"/>
            <a:r>
              <a:rPr lang="en-US" dirty="0"/>
              <a:t>Multi-tier application (</a:t>
            </a:r>
            <a:r>
              <a:rPr lang="en-US" i="1" dirty="0"/>
              <a:t>n</a:t>
            </a:r>
            <a:r>
              <a:rPr lang="en-US" dirty="0"/>
              <a:t>-tier application)</a:t>
            </a:r>
          </a:p>
          <a:p>
            <a:pPr lvl="1" algn="l" rtl="0" eaLnBrk="1" hangingPunct="1"/>
            <a:r>
              <a:rPr lang="en-US" dirty="0"/>
              <a:t>Information tier (data or bottom tier)</a:t>
            </a:r>
          </a:p>
          <a:p>
            <a:pPr lvl="2" algn="l" rtl="0" eaLnBrk="1" hangingPunct="1"/>
            <a:r>
              <a:rPr lang="en-US" dirty="0"/>
              <a:t>Maintains data for the application</a:t>
            </a:r>
          </a:p>
          <a:p>
            <a:pPr lvl="2" algn="l" rtl="0" eaLnBrk="1" hangingPunct="1"/>
            <a:r>
              <a:rPr lang="en-US" dirty="0"/>
              <a:t>Stores data in a relational database management system (RDBMS)</a:t>
            </a:r>
          </a:p>
          <a:p>
            <a:pPr lvl="1" algn="l" rtl="0" eaLnBrk="1" hangingPunct="1"/>
            <a:r>
              <a:rPr lang="en-US" dirty="0"/>
              <a:t>Middle tier</a:t>
            </a:r>
          </a:p>
          <a:p>
            <a:pPr lvl="2" algn="l" rtl="0" eaLnBrk="1" hangingPunct="1"/>
            <a:r>
              <a:rPr lang="en-US" dirty="0"/>
              <a:t>Implements business logic and presentation logic</a:t>
            </a:r>
          </a:p>
          <a:p>
            <a:pPr lvl="2" algn="l" rtl="0" eaLnBrk="1" hangingPunct="1"/>
            <a:r>
              <a:rPr lang="en-US" dirty="0"/>
              <a:t>Control interactions between application clients and application data</a:t>
            </a:r>
          </a:p>
          <a:p>
            <a:pPr lvl="1" algn="l" rtl="0" eaLnBrk="1" hangingPunct="1"/>
            <a:r>
              <a:rPr lang="en-US" b="1" dirty="0">
                <a:solidFill>
                  <a:srgbClr val="FF0000"/>
                </a:solidFill>
              </a:rPr>
              <a:t>Client tier (top tier)</a:t>
            </a:r>
          </a:p>
          <a:p>
            <a:pPr lvl="2" algn="l" rtl="0" eaLnBrk="1" hangingPunct="1"/>
            <a:r>
              <a:rPr lang="en-US" b="1" dirty="0">
                <a:solidFill>
                  <a:srgbClr val="FF0000"/>
                </a:solidFill>
              </a:rPr>
              <a:t>Application’s user interface</a:t>
            </a:r>
          </a:p>
          <a:p>
            <a:pPr lvl="2" algn="l" rtl="0" eaLnBrk="1" hangingPunct="1"/>
            <a:r>
              <a:rPr lang="en-US" b="1" dirty="0">
                <a:solidFill>
                  <a:srgbClr val="FF0000"/>
                </a:solidFill>
              </a:rPr>
              <a:t>Users interact directly with the application through the client tier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0A47CD0-B43D-FF12-E73C-F62DB50F45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73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781"/>
    </mc:Choice>
    <mc:Fallback xmlns="">
      <p:transition spd="slow" advTm="71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>
                <a:cs typeface="Times New Roman" pitchFamily="18" charset="0"/>
              </a:rPr>
              <a:t> Client-Side Scripting versus </a:t>
            </a:r>
            <a:r>
              <a:rPr lang="en-US" dirty="0">
                <a:solidFill>
                  <a:srgbClr val="FF0000"/>
                </a:solidFill>
                <a:cs typeface="Times New Roman" pitchFamily="18" charset="0"/>
              </a:rPr>
              <a:t>Server-Side Scripting</a:t>
            </a:r>
            <a:r>
              <a:rPr lang="en-US" dirty="0"/>
              <a:t> 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algn="l" rtl="0"/>
            <a:r>
              <a:rPr lang="en-US" dirty="0"/>
              <a:t>Client-side scripts</a:t>
            </a:r>
          </a:p>
          <a:p>
            <a:pPr lvl="1" algn="l" rtl="0"/>
            <a:r>
              <a:rPr lang="en-US" sz="3200" dirty="0"/>
              <a:t>Validate user input</a:t>
            </a:r>
          </a:p>
          <a:p>
            <a:pPr lvl="2" algn="l" rtl="0"/>
            <a:r>
              <a:rPr lang="en-US" sz="3200" dirty="0"/>
              <a:t>Reduce requests needed to be passed to server</a:t>
            </a:r>
          </a:p>
          <a:p>
            <a:pPr lvl="2" algn="l" rtl="0"/>
            <a:r>
              <a:rPr lang="en-US" sz="3200" dirty="0"/>
              <a:t>Access browser</a:t>
            </a:r>
          </a:p>
          <a:p>
            <a:pPr lvl="2" algn="l" rtl="0"/>
            <a:r>
              <a:rPr lang="en-US" sz="3200" dirty="0"/>
              <a:t>Enhance Web pages with dynamic content</a:t>
            </a:r>
          </a:p>
          <a:p>
            <a:pPr algn="l" rtl="0" eaLnBrk="1" hangingPunct="1"/>
            <a:r>
              <a:rPr lang="en-US" sz="3600" dirty="0">
                <a:solidFill>
                  <a:srgbClr val="FF0000"/>
                </a:solidFill>
              </a:rPr>
              <a:t>Server-side scripts</a:t>
            </a:r>
          </a:p>
          <a:p>
            <a:pPr lvl="1" algn="l" rtl="0" eaLnBrk="1" hangingPunct="1"/>
            <a:r>
              <a:rPr lang="en-US" sz="3600" dirty="0">
                <a:solidFill>
                  <a:srgbClr val="FF0000"/>
                </a:solidFill>
              </a:rPr>
              <a:t>Executed on server</a:t>
            </a:r>
          </a:p>
          <a:p>
            <a:pPr lvl="1" algn="l" rtl="0" eaLnBrk="1" hangingPunct="1"/>
            <a:r>
              <a:rPr lang="en-US" sz="3600" dirty="0">
                <a:solidFill>
                  <a:srgbClr val="FF0000"/>
                </a:solidFill>
              </a:rPr>
              <a:t>Generate custom response for clients</a:t>
            </a:r>
          </a:p>
          <a:p>
            <a:pPr lvl="1" algn="l" rtl="0" eaLnBrk="1" hangingPunct="1"/>
            <a:r>
              <a:rPr lang="en-US" sz="3600" dirty="0">
                <a:solidFill>
                  <a:srgbClr val="FF0000"/>
                </a:solidFill>
              </a:rPr>
              <a:t>Wide range of programmatic capabilities</a:t>
            </a:r>
          </a:p>
          <a:p>
            <a:pPr lvl="1" algn="l" rtl="0" eaLnBrk="1" hangingPunct="1"/>
            <a:r>
              <a:rPr lang="en-US" sz="3600" dirty="0">
                <a:solidFill>
                  <a:srgbClr val="FF0000"/>
                </a:solidFill>
              </a:rPr>
              <a:t>Access to server-side software that extends server functionality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29CA27D-D713-F3B2-3591-89C13CD75B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39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60"/>
    </mc:Choice>
    <mc:Fallback xmlns="">
      <p:transition spd="slow" advTm="23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نتيجة بحث الصور عن ‪n-tier architecture model‬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060848"/>
            <a:ext cx="8352928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 rot="19643261">
            <a:off x="2583239" y="980294"/>
            <a:ext cx="457279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N-Tier Architecture</a:t>
            </a:r>
            <a:endParaRPr lang="ar-EG" sz="4400" dirty="0">
              <a:solidFill>
                <a:srgbClr val="FF0000"/>
              </a:solidFill>
            </a:endParaRPr>
          </a:p>
          <a:p>
            <a:pPr algn="ctr"/>
            <a:r>
              <a:rPr lang="en-US" sz="4400" dirty="0">
                <a:solidFill>
                  <a:srgbClr val="FF0000"/>
                </a:solidFill>
              </a:rPr>
              <a:t>N &gt;=3</a:t>
            </a:r>
            <a:endParaRPr lang="ar-EG" sz="4400" dirty="0">
              <a:solidFill>
                <a:srgbClr val="FF00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F78B511-389F-9634-9B58-9262BA1D7A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35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613"/>
    </mc:Choice>
    <mc:Fallback xmlns="">
      <p:transition spd="slow" advTm="165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1500" b="1" dirty="0">
                <a:solidFill>
                  <a:srgbClr val="FF0000"/>
                </a:solidFill>
              </a:rPr>
              <a:t>This course</a:t>
            </a:r>
            <a:endParaRPr lang="ar-EG" sz="115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76872"/>
            <a:ext cx="8229600" cy="3849291"/>
          </a:xfrm>
        </p:spPr>
        <p:txBody>
          <a:bodyPr/>
          <a:lstStyle/>
          <a:p>
            <a:pPr algn="l" rtl="0"/>
            <a:r>
              <a:rPr lang="en-US" b="1" dirty="0"/>
              <a:t>Focus on </a:t>
            </a:r>
            <a:r>
              <a:rPr lang="en-US" sz="4800" b="1" u="sng" dirty="0"/>
              <a:t>server side</a:t>
            </a:r>
            <a:endParaRPr lang="en-US" b="1" u="sng" dirty="0"/>
          </a:p>
          <a:p>
            <a:pPr lvl="1" algn="l" rtl="0"/>
            <a:r>
              <a:rPr lang="en-US" b="1" dirty="0">
                <a:solidFill>
                  <a:srgbClr val="FF0000"/>
                </a:solidFill>
              </a:rPr>
              <a:t>PHP: </a:t>
            </a:r>
            <a:r>
              <a:rPr lang="en-US" b="1" dirty="0"/>
              <a:t>the script language and related topics</a:t>
            </a:r>
          </a:p>
          <a:p>
            <a:pPr lvl="1" algn="l" rtl="0"/>
            <a:r>
              <a:rPr lang="en-US" b="1" dirty="0"/>
              <a:t>Database utility</a:t>
            </a:r>
            <a:endParaRPr lang="en-US" b="1" dirty="0">
              <a:solidFill>
                <a:srgbClr val="FF0000"/>
              </a:solidFill>
            </a:endParaRPr>
          </a:p>
          <a:p>
            <a:pPr marL="457200" lvl="1" indent="0" algn="l" rtl="0">
              <a:buNone/>
            </a:pPr>
            <a:endParaRPr lang="ar-EG" b="1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ADBB57D-2446-53E3-9F81-BA1C8A9A2D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74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6"/>
    </mc:Choice>
    <mc:Fallback xmlns="">
      <p:transition spd="slow" advTm="6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52736"/>
            <a:ext cx="8229600" cy="4525963"/>
          </a:xfrm>
        </p:spPr>
        <p:txBody>
          <a:bodyPr>
            <a:normAutofit/>
          </a:bodyPr>
          <a:lstStyle/>
          <a:p>
            <a:pPr algn="l" rtl="0"/>
            <a:r>
              <a:rPr lang="en-US" sz="4400" dirty="0"/>
              <a:t>HTML</a:t>
            </a:r>
          </a:p>
          <a:p>
            <a:pPr algn="l" rtl="0"/>
            <a:r>
              <a:rPr lang="en-US" sz="4400" dirty="0" err="1"/>
              <a:t>Javascript</a:t>
            </a:r>
            <a:endParaRPr lang="en-US" sz="4400" dirty="0"/>
          </a:p>
          <a:p>
            <a:pPr algn="l" rtl="0"/>
            <a:r>
              <a:rPr lang="en-US" sz="4400" dirty="0"/>
              <a:t>CSS</a:t>
            </a:r>
          </a:p>
          <a:p>
            <a:pPr algn="l" rtl="0"/>
            <a:r>
              <a:rPr lang="en-US" sz="4400" dirty="0"/>
              <a:t>PHP, ASP, …</a:t>
            </a:r>
          </a:p>
          <a:p>
            <a:pPr algn="l" rtl="0"/>
            <a:r>
              <a:rPr lang="en-US" sz="4400" dirty="0"/>
              <a:t>XML</a:t>
            </a:r>
          </a:p>
          <a:p>
            <a:pPr marL="0" indent="0" algn="l" rtl="0">
              <a:buNone/>
            </a:pPr>
            <a:endParaRPr lang="en-US" sz="4400" dirty="0"/>
          </a:p>
          <a:p>
            <a:pPr algn="l" rtl="0"/>
            <a:endParaRPr lang="ar-EG" sz="44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D656489-AC68-8518-A7D2-9F92F7A6E4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2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55"/>
    </mc:Choice>
    <mc:Fallback xmlns="">
      <p:transition spd="slow" advTm="35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b="1" dirty="0" err="1"/>
              <a:t>H</a:t>
            </a:r>
            <a:r>
              <a:rPr lang="en-US" dirty="0" err="1"/>
              <a:t>yper</a:t>
            </a:r>
            <a:r>
              <a:rPr lang="en-US" b="1" dirty="0" err="1"/>
              <a:t>T</a:t>
            </a:r>
            <a:r>
              <a:rPr lang="en-US" dirty="0" err="1"/>
              <a:t>ext</a:t>
            </a:r>
            <a:r>
              <a:rPr lang="en-US" dirty="0"/>
              <a:t> </a:t>
            </a:r>
            <a:r>
              <a:rPr lang="en-US" b="1" dirty="0"/>
              <a:t>M</a:t>
            </a:r>
            <a:r>
              <a:rPr lang="en-US" dirty="0"/>
              <a:t>arkup </a:t>
            </a:r>
            <a:r>
              <a:rPr lang="en-US" b="1" dirty="0"/>
              <a:t>L</a:t>
            </a:r>
            <a:r>
              <a:rPr lang="en-US" dirty="0"/>
              <a:t>anguage</a:t>
            </a:r>
          </a:p>
          <a:p>
            <a:pPr algn="l" rtl="0"/>
            <a:r>
              <a:rPr lang="en-US" dirty="0"/>
              <a:t>set of </a:t>
            </a:r>
            <a:r>
              <a:rPr lang="en-US" b="1" dirty="0"/>
              <a:t>markup tags</a:t>
            </a:r>
          </a:p>
          <a:p>
            <a:pPr algn="l" rtl="0"/>
            <a:r>
              <a:rPr lang="fr-FR" dirty="0"/>
              <a:t>Tag: </a:t>
            </a:r>
            <a:r>
              <a:rPr lang="fr-FR" b="1" dirty="0" err="1"/>
              <a:t>describ</a:t>
            </a:r>
            <a:r>
              <a:rPr lang="fr-FR" dirty="0"/>
              <a:t> </a:t>
            </a:r>
            <a:r>
              <a:rPr lang="fr-FR" dirty="0" err="1"/>
              <a:t>different</a:t>
            </a:r>
            <a:r>
              <a:rPr lang="fr-FR" dirty="0"/>
              <a:t> document content</a:t>
            </a:r>
          </a:p>
          <a:p>
            <a:pPr lvl="1" algn="l" rtl="0"/>
            <a:r>
              <a:rPr lang="fr-FR" dirty="0"/>
              <a:t>&lt;</a:t>
            </a:r>
            <a:r>
              <a:rPr lang="fr-FR" dirty="0" err="1"/>
              <a:t>tagname</a:t>
            </a:r>
            <a:r>
              <a:rPr lang="fr-FR" dirty="0"/>
              <a:t>&gt; content &lt;/</a:t>
            </a:r>
            <a:r>
              <a:rPr lang="fr-FR" dirty="0" err="1"/>
              <a:t>tagname</a:t>
            </a:r>
            <a:r>
              <a:rPr lang="fr-FR" dirty="0"/>
              <a:t>&gt;</a:t>
            </a:r>
            <a:endParaRPr lang="ar-EG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46950BD-97F9-7A16-42EF-6D39DD6C6B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87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87"/>
    </mc:Choice>
    <mc:Fallback xmlns="">
      <p:transition spd="slow" advTm="19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Tags examples</a:t>
            </a:r>
            <a:endParaRPr lang="ar-EG" dirty="0"/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80000"/>
              </a:lnSpc>
            </a:pPr>
            <a:r>
              <a:rPr lang="en-US" sz="2400" b="1" i="1" dirty="0"/>
              <a:t>START TAG				 END TAG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&lt;HTML&gt;				&lt;/HTML&gt;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&lt;HEAD&gt;				&lt;/HEAD&gt;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&lt;TITLE&gt;				&lt;/TITLE&gt;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&lt;BODY&gt;				&lt;/BODY&gt;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&lt;H1&gt;, &lt;H2&gt;, ...			&lt;/H1&gt;, &lt;/H2&gt;, ...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&lt;IMG ...&gt;				&lt;/IMG&gt; (optional)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&lt;A ...&gt;				&lt;/A&gt;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&lt;P&gt;					&lt;/P&gt;   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&lt;BR/&gt;				(none; "empty" tag)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&lt;OL&gt;				&lt;/OL&gt;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&lt;UL&gt;				&lt;/UL&gt;</a:t>
            </a:r>
          </a:p>
          <a:p>
            <a:pPr>
              <a:lnSpc>
                <a:spcPct val="80000"/>
              </a:lnSpc>
            </a:pPr>
            <a:r>
              <a:rPr lang="en-US" sz="2400" b="1" dirty="0">
                <a:solidFill>
                  <a:srgbClr val="0066CC"/>
                </a:solidFill>
              </a:rPr>
              <a:t>&lt;LI&gt;		                		&lt;/LI&gt;</a:t>
            </a:r>
            <a:endParaRPr lang="en-US" sz="2400" dirty="0">
              <a:solidFill>
                <a:srgbClr val="0066CC"/>
              </a:solidFill>
            </a:endParaRPr>
          </a:p>
          <a:p>
            <a:pPr>
              <a:lnSpc>
                <a:spcPct val="80000"/>
              </a:lnSpc>
            </a:pPr>
            <a:endParaRPr lang="en-IN" sz="24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BF653C-63E8-30E5-1DF3-E371E3D907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11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27"/>
    </mc:Choice>
    <mc:Fallback xmlns="">
      <p:transition spd="slow" advTm="11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document example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l" rtl="0">
              <a:buNone/>
            </a:pPr>
            <a:r>
              <a:rPr lang="en-US" b="1" dirty="0"/>
              <a:t>&lt;html&gt;</a:t>
            </a:r>
          </a:p>
          <a:p>
            <a:pPr marL="0" indent="0" algn="l" rtl="0">
              <a:buNone/>
            </a:pPr>
            <a:r>
              <a:rPr lang="en-US" b="1" dirty="0"/>
              <a:t>	&lt;head&gt;</a:t>
            </a:r>
          </a:p>
          <a:p>
            <a:pPr marL="0" indent="0" algn="l" rtl="0">
              <a:buNone/>
            </a:pPr>
            <a:r>
              <a:rPr lang="en-US" dirty="0"/>
              <a:t>		</a:t>
            </a:r>
            <a:r>
              <a:rPr lang="en-US" b="1" dirty="0"/>
              <a:t>&lt;title&gt;</a:t>
            </a:r>
            <a:r>
              <a:rPr lang="en-US" dirty="0"/>
              <a:t>First document</a:t>
            </a:r>
            <a:r>
              <a:rPr lang="en-US" b="1" dirty="0"/>
              <a:t>&lt;/title&gt;</a:t>
            </a:r>
          </a:p>
          <a:p>
            <a:pPr marL="0" indent="0" algn="l" rtl="0">
              <a:buNone/>
            </a:pPr>
            <a:r>
              <a:rPr lang="en-US" b="1" dirty="0"/>
              <a:t>	&lt;/head&gt;</a:t>
            </a:r>
          </a:p>
          <a:p>
            <a:pPr marL="0" indent="0" algn="l" rtl="0">
              <a:buNone/>
            </a:pPr>
            <a:r>
              <a:rPr lang="en-US" b="1" dirty="0"/>
              <a:t>	&lt;body&gt;</a:t>
            </a:r>
          </a:p>
          <a:p>
            <a:pPr marL="0" indent="0" algn="l" rtl="0">
              <a:buNone/>
            </a:pPr>
            <a:r>
              <a:rPr lang="en-US" dirty="0"/>
              <a:t>		</a:t>
            </a:r>
            <a:r>
              <a:rPr lang="en-US" b="1" dirty="0"/>
              <a:t>&lt;h1&gt;</a:t>
            </a:r>
            <a:r>
              <a:rPr lang="en-US" dirty="0"/>
              <a:t>this is my first page</a:t>
            </a:r>
            <a:r>
              <a:rPr lang="en-US" b="1" dirty="0"/>
              <a:t>&lt;/h1&gt;</a:t>
            </a:r>
          </a:p>
          <a:p>
            <a:pPr marL="0" indent="0" algn="l" rtl="0">
              <a:buNone/>
            </a:pPr>
            <a:r>
              <a:rPr lang="en-US" b="1" dirty="0"/>
              <a:t>                      &lt;p&gt; </a:t>
            </a:r>
            <a:r>
              <a:rPr lang="en-US" dirty="0"/>
              <a:t>simple page example </a:t>
            </a:r>
            <a:r>
              <a:rPr lang="en-US" b="1" dirty="0"/>
              <a:t>&lt;/p&gt;</a:t>
            </a:r>
          </a:p>
          <a:p>
            <a:pPr marL="0" indent="0" algn="l" rtl="0">
              <a:buNone/>
            </a:pPr>
            <a:r>
              <a:rPr lang="en-US" b="1" dirty="0"/>
              <a:t>	&lt;/body&gt;</a:t>
            </a:r>
          </a:p>
          <a:p>
            <a:pPr marL="0" indent="0" algn="l" rtl="0">
              <a:buNone/>
            </a:pPr>
            <a:r>
              <a:rPr lang="en-US" b="1" dirty="0"/>
              <a:t>&lt;/html&gt;</a:t>
            </a:r>
          </a:p>
          <a:p>
            <a:pPr marL="0" indent="0" algn="l" rtl="0">
              <a:buNone/>
            </a:pPr>
            <a:endParaRPr lang="ar-EG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4EADE08-A7B4-9779-FE3B-6C8AD07396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573"/>
    </mc:Choice>
    <mc:Fallback xmlns="">
      <p:transition spd="slow" advTm="62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 dirty="0"/>
          </a:p>
        </p:txBody>
      </p:sp>
      <p:pic>
        <p:nvPicPr>
          <p:cNvPr id="1026" name="Picture 2" descr="Brows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124744"/>
            <a:ext cx="6408712" cy="2099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996952"/>
            <a:ext cx="3819525" cy="320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3A7268F-3783-2B31-2C35-D80C09E9C0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19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18"/>
    </mc:Choice>
    <mc:Fallback xmlns="">
      <p:transition spd="slow" advTm="14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340768"/>
            <a:ext cx="8856984" cy="4785395"/>
          </a:xfrm>
        </p:spPr>
        <p:txBody>
          <a:bodyPr>
            <a:normAutofit/>
          </a:bodyPr>
          <a:lstStyle/>
          <a:p>
            <a:pPr algn="l" rtl="0">
              <a:lnSpc>
                <a:spcPct val="80000"/>
              </a:lnSpc>
            </a:pPr>
            <a:r>
              <a:rPr lang="en-US" sz="2800" dirty="0"/>
              <a:t>Extension to HTML  (client side)</a:t>
            </a:r>
          </a:p>
          <a:p>
            <a:pPr algn="l" rtl="0">
              <a:lnSpc>
                <a:spcPct val="80000"/>
              </a:lnSpc>
            </a:pPr>
            <a:r>
              <a:rPr lang="en-US" sz="2800" dirty="0"/>
              <a:t>object-based scripting language</a:t>
            </a:r>
          </a:p>
          <a:p>
            <a:pPr algn="l" rtl="0">
              <a:lnSpc>
                <a:spcPct val="80000"/>
              </a:lnSpc>
            </a:pPr>
            <a:r>
              <a:rPr lang="en-GB" dirty="0"/>
              <a:t>is event-driven</a:t>
            </a:r>
          </a:p>
          <a:p>
            <a:pPr marL="0" indent="0" algn="l" rtl="0">
              <a:lnSpc>
                <a:spcPct val="80000"/>
              </a:lnSpc>
              <a:buNone/>
            </a:pPr>
            <a:endParaRPr lang="en-US" dirty="0"/>
          </a:p>
          <a:p>
            <a:pPr algn="l" rtl="0">
              <a:lnSpc>
                <a:spcPct val="80000"/>
              </a:lnSpc>
            </a:pPr>
            <a:r>
              <a:rPr lang="en-US" dirty="0"/>
              <a:t>What is for</a:t>
            </a:r>
          </a:p>
          <a:p>
            <a:pPr lvl="1" algn="l" rtl="0">
              <a:lnSpc>
                <a:spcPct val="80000"/>
              </a:lnSpc>
            </a:pPr>
            <a:r>
              <a:rPr lang="en-US" sz="2400" dirty="0"/>
              <a:t>Interactivity with the page user:    </a:t>
            </a:r>
          </a:p>
          <a:p>
            <a:pPr marL="457200" lvl="1" indent="0" algn="l" rtl="0">
              <a:lnSpc>
                <a:spcPct val="80000"/>
              </a:lnSpc>
              <a:buNone/>
            </a:pPr>
            <a:r>
              <a:rPr lang="en-US" sz="2400" dirty="0"/>
              <a:t>             input  -  processing  -  output</a:t>
            </a:r>
            <a:endParaRPr lang="ar-EG" sz="36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6CD4DA8-5331-EEE8-91CC-1FD9D82074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1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05"/>
    </mc:Choice>
    <mc:Fallback xmlns="">
      <p:transition spd="slow" advTm="18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Control the page layout</a:t>
            </a:r>
          </a:p>
          <a:p>
            <a:pPr lvl="1" algn="l" rtl="0"/>
            <a:r>
              <a:rPr lang="en-US" dirty="0"/>
              <a:t>fonts and text , Page background,..</a:t>
            </a:r>
            <a:r>
              <a:rPr lang="en-US" dirty="0" err="1"/>
              <a:t>ect</a:t>
            </a:r>
            <a:endParaRPr lang="en-US" dirty="0"/>
          </a:p>
          <a:p>
            <a:pPr marL="457200" lvl="1" indent="0" algn="l" rtl="0">
              <a:buNone/>
            </a:pPr>
            <a:endParaRPr lang="ar-EG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1705335" y="3487531"/>
            <a:ext cx="4408488" cy="1565278"/>
            <a:chOff x="864" y="1392"/>
            <a:chExt cx="3840" cy="1853"/>
          </a:xfrm>
        </p:grpSpPr>
        <p:sp>
          <p:nvSpPr>
            <p:cNvPr id="5" name="Text Box 5"/>
            <p:cNvSpPr txBox="1">
              <a:spLocks noChangeArrowheads="1"/>
            </p:cNvSpPr>
            <p:nvPr/>
          </p:nvSpPr>
          <p:spPr bwMode="auto">
            <a:xfrm>
              <a:off x="1152" y="1883"/>
              <a:ext cx="3552" cy="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5pPr>
              <a:lvl6pPr marL="22860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6pPr>
              <a:lvl7pPr marL="27432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7pPr>
              <a:lvl8pPr marL="32004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8pPr>
              <a:lvl9pPr marL="36576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800" b="1">
                  <a:solidFill>
                    <a:srgbClr val="FF3300"/>
                  </a:solidFill>
                  <a:latin typeface="Courier New" pitchFamily="49" charset="0"/>
                </a:rPr>
                <a:t>h2 { font-style : italic ; }</a:t>
              </a:r>
            </a:p>
          </p:txBody>
        </p:sp>
        <p:sp>
          <p:nvSpPr>
            <p:cNvPr id="6" name="AutoShape 6"/>
            <p:cNvSpPr>
              <a:spLocks/>
            </p:cNvSpPr>
            <p:nvPr/>
          </p:nvSpPr>
          <p:spPr bwMode="auto">
            <a:xfrm rot="5400000">
              <a:off x="2760" y="168"/>
              <a:ext cx="288" cy="3408"/>
            </a:xfrm>
            <a:prstGeom prst="leftBracket">
              <a:avLst>
                <a:gd name="adj" fmla="val 98611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5pPr>
              <a:lvl6pPr marL="22860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6pPr>
              <a:lvl7pPr marL="27432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7pPr>
              <a:lvl8pPr marL="32004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8pPr>
              <a:lvl9pPr marL="36576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9pPr>
            </a:lstStyle>
            <a:p>
              <a:endParaRPr lang="ar-EG"/>
            </a:p>
          </p:txBody>
        </p:sp>
        <p:sp>
          <p:nvSpPr>
            <p:cNvPr id="7" name="Text Box 7"/>
            <p:cNvSpPr txBox="1">
              <a:spLocks noChangeArrowheads="1"/>
            </p:cNvSpPr>
            <p:nvPr/>
          </p:nvSpPr>
          <p:spPr bwMode="auto">
            <a:xfrm>
              <a:off x="2208" y="1392"/>
              <a:ext cx="1152" cy="4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5pPr>
              <a:lvl6pPr marL="22860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6pPr>
              <a:lvl7pPr marL="27432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7pPr>
              <a:lvl8pPr marL="32004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8pPr>
              <a:lvl9pPr marL="36576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2000" b="1">
                  <a:latin typeface="Courier New" pitchFamily="49" charset="0"/>
                </a:rPr>
                <a:t>rule</a:t>
              </a:r>
            </a:p>
          </p:txBody>
        </p:sp>
        <p:sp>
          <p:nvSpPr>
            <p:cNvPr id="8" name="AutoShape 8"/>
            <p:cNvSpPr>
              <a:spLocks/>
            </p:cNvSpPr>
            <p:nvPr/>
          </p:nvSpPr>
          <p:spPr bwMode="auto">
            <a:xfrm rot="5400000">
              <a:off x="1152" y="2295"/>
              <a:ext cx="528" cy="432"/>
            </a:xfrm>
            <a:prstGeom prst="rightBracket">
              <a:avLst>
                <a:gd name="adj" fmla="val 8333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5pPr>
              <a:lvl6pPr marL="22860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6pPr>
              <a:lvl7pPr marL="27432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7pPr>
              <a:lvl8pPr marL="32004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8pPr>
              <a:lvl9pPr marL="36576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9pPr>
            </a:lstStyle>
            <a:p>
              <a:endParaRPr lang="ar-EG"/>
            </a:p>
          </p:txBody>
        </p:sp>
        <p:sp>
          <p:nvSpPr>
            <p:cNvPr id="9" name="Text Box 9"/>
            <p:cNvSpPr txBox="1">
              <a:spLocks noChangeArrowheads="1"/>
            </p:cNvSpPr>
            <p:nvPr/>
          </p:nvSpPr>
          <p:spPr bwMode="auto">
            <a:xfrm>
              <a:off x="1920" y="2392"/>
              <a:ext cx="2207" cy="4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5pPr>
              <a:lvl6pPr marL="22860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6pPr>
              <a:lvl7pPr marL="27432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7pPr>
              <a:lvl8pPr marL="32004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8pPr>
              <a:lvl9pPr marL="36576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 b="1">
                  <a:latin typeface="Courier New" pitchFamily="49" charset="0"/>
                </a:rPr>
                <a:t>property</a:t>
              </a:r>
              <a:r>
                <a:rPr lang="en-US" sz="2000" b="1">
                  <a:solidFill>
                    <a:srgbClr val="A50021"/>
                  </a:solidFill>
                  <a:latin typeface="Courier New" pitchFamily="49" charset="0"/>
                </a:rPr>
                <a:t>  </a:t>
              </a:r>
              <a:r>
                <a:rPr lang="en-US" sz="2000" b="1">
                  <a:latin typeface="Courier New" pitchFamily="49" charset="0"/>
                </a:rPr>
                <a:t>value</a:t>
              </a:r>
            </a:p>
          </p:txBody>
        </p:sp>
        <p:sp>
          <p:nvSpPr>
            <p:cNvPr id="10" name="AutoShape 10"/>
            <p:cNvSpPr>
              <a:spLocks/>
            </p:cNvSpPr>
            <p:nvPr/>
          </p:nvSpPr>
          <p:spPr bwMode="auto">
            <a:xfrm rot="5400000">
              <a:off x="2352" y="1671"/>
              <a:ext cx="240" cy="1200"/>
            </a:xfrm>
            <a:prstGeom prst="rightBracket">
              <a:avLst>
                <a:gd name="adj" fmla="val 41667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5pPr>
              <a:lvl6pPr marL="22860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6pPr>
              <a:lvl7pPr marL="27432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7pPr>
              <a:lvl8pPr marL="32004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8pPr>
              <a:lvl9pPr marL="36576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9pPr>
            </a:lstStyle>
            <a:p>
              <a:endParaRPr lang="ar-EG"/>
            </a:p>
          </p:txBody>
        </p:sp>
        <p:sp>
          <p:nvSpPr>
            <p:cNvPr id="11" name="AutoShape 11"/>
            <p:cNvSpPr>
              <a:spLocks/>
            </p:cNvSpPr>
            <p:nvPr/>
          </p:nvSpPr>
          <p:spPr bwMode="auto">
            <a:xfrm rot="5400000">
              <a:off x="3624" y="1887"/>
              <a:ext cx="240" cy="768"/>
            </a:xfrm>
            <a:prstGeom prst="rightBracket">
              <a:avLst>
                <a:gd name="adj" fmla="val 26667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5pPr>
              <a:lvl6pPr marL="22860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6pPr>
              <a:lvl7pPr marL="27432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7pPr>
              <a:lvl8pPr marL="32004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8pPr>
              <a:lvl9pPr marL="36576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9pPr>
            </a:lstStyle>
            <a:p>
              <a:endParaRPr lang="ar-EG"/>
            </a:p>
          </p:txBody>
        </p:sp>
        <p:sp>
          <p:nvSpPr>
            <p:cNvPr id="12" name="AutoShape 12"/>
            <p:cNvSpPr>
              <a:spLocks/>
            </p:cNvSpPr>
            <p:nvPr/>
          </p:nvSpPr>
          <p:spPr bwMode="auto">
            <a:xfrm rot="5400000">
              <a:off x="2736" y="1287"/>
              <a:ext cx="528" cy="2448"/>
            </a:xfrm>
            <a:prstGeom prst="rightBracket">
              <a:avLst>
                <a:gd name="adj" fmla="val 38636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5pPr>
              <a:lvl6pPr marL="22860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6pPr>
              <a:lvl7pPr marL="27432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7pPr>
              <a:lvl8pPr marL="32004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8pPr>
              <a:lvl9pPr marL="36576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9pPr>
            </a:lstStyle>
            <a:p>
              <a:endParaRPr lang="ar-EG"/>
            </a:p>
          </p:txBody>
        </p:sp>
        <p:sp>
          <p:nvSpPr>
            <p:cNvPr id="13" name="Text Box 13"/>
            <p:cNvSpPr txBox="1">
              <a:spLocks noChangeArrowheads="1"/>
            </p:cNvSpPr>
            <p:nvPr/>
          </p:nvSpPr>
          <p:spPr bwMode="auto">
            <a:xfrm>
              <a:off x="864" y="2775"/>
              <a:ext cx="3792" cy="4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5pPr>
              <a:lvl6pPr marL="22860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6pPr>
              <a:lvl7pPr marL="27432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7pPr>
              <a:lvl8pPr marL="32004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8pPr>
              <a:lvl9pPr marL="3657600" algn="r" defTabSz="914400" rtl="1" eaLnBrk="1" latinLnBrk="0" hangingPunct="1">
                <a:defRPr sz="2400" kern="1200">
                  <a:solidFill>
                    <a:schemeClr val="tx1"/>
                  </a:solidFill>
                  <a:latin typeface="Arial" charset="0"/>
                  <a:ea typeface="ＭＳ Ｐゴシック" pitchFamily="34" charset="-128"/>
                  <a:cs typeface="+mn-cs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 b="1">
                  <a:latin typeface="Courier New" pitchFamily="49" charset="0"/>
                </a:rPr>
                <a:t>selector</a:t>
              </a:r>
              <a:r>
                <a:rPr lang="en-US" sz="2000" b="1">
                  <a:solidFill>
                    <a:srgbClr val="A50021"/>
                  </a:solidFill>
                  <a:latin typeface="Courier New" pitchFamily="49" charset="0"/>
                </a:rPr>
                <a:t>     </a:t>
              </a:r>
              <a:r>
                <a:rPr lang="en-US" sz="2000" b="1">
                  <a:latin typeface="Courier New" pitchFamily="49" charset="0"/>
                </a:rPr>
                <a:t>declaration</a:t>
              </a:r>
            </a:p>
          </p:txBody>
        </p:sp>
      </p:grp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60B4B19-1795-B11F-6E2A-402AB89BDE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500" t="-55469" r="-137500" b="-55469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94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19"/>
    </mc:Choice>
    <mc:Fallback xmlns="">
      <p:transition spd="slow" advTm="18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675</Words>
  <Application>Microsoft Office PowerPoint</Application>
  <PresentationFormat>On-screen Show (4:3)</PresentationFormat>
  <Paragraphs>120</Paragraphs>
  <Slides>20</Slides>
  <Notes>0</Notes>
  <HiddenSlides>0</HiddenSlides>
  <MMClips>20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Courier New</vt:lpstr>
      <vt:lpstr>Times New Roman</vt:lpstr>
      <vt:lpstr>Wingdings</vt:lpstr>
      <vt:lpstr>Office Theme</vt:lpstr>
      <vt:lpstr>Introduction</vt:lpstr>
      <vt:lpstr>PowerPoint Presentation</vt:lpstr>
      <vt:lpstr>PowerPoint Presentation</vt:lpstr>
      <vt:lpstr>HTML</vt:lpstr>
      <vt:lpstr>Tags examples</vt:lpstr>
      <vt:lpstr>Html document example</vt:lpstr>
      <vt:lpstr>Browser</vt:lpstr>
      <vt:lpstr>JavaScript</vt:lpstr>
      <vt:lpstr>CSS</vt:lpstr>
      <vt:lpstr>PHP</vt:lpstr>
      <vt:lpstr>PHP</vt:lpstr>
      <vt:lpstr>PHP</vt:lpstr>
      <vt:lpstr>PowerPoint Presentation</vt:lpstr>
      <vt:lpstr>PowerPoint Presentation</vt:lpstr>
      <vt:lpstr>Database</vt:lpstr>
      <vt:lpstr>PowerPoint Presentation</vt:lpstr>
      <vt:lpstr>PowerPoint Presentation</vt:lpstr>
      <vt:lpstr> System Architecture </vt:lpstr>
      <vt:lpstr> Client-Side Scripting versus Server-Side Scripting </vt:lpstr>
      <vt:lpstr>This course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Tawfiq S. Barhoom</dc:creator>
  <cp:lastModifiedBy>Tawfiq S. Barhoom</cp:lastModifiedBy>
  <cp:revision>33</cp:revision>
  <dcterms:created xsi:type="dcterms:W3CDTF">2015-02-08T10:04:19Z</dcterms:created>
  <dcterms:modified xsi:type="dcterms:W3CDTF">2024-10-20T10:59:17Z</dcterms:modified>
</cp:coreProperties>
</file>

<file path=docProps/thumbnail.jpeg>
</file>